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334" r:id="rId4"/>
    <p:sldId id="258" r:id="rId5"/>
    <p:sldId id="259" r:id="rId6"/>
    <p:sldId id="260" r:id="rId7"/>
    <p:sldId id="332" r:id="rId8"/>
    <p:sldId id="331" r:id="rId9"/>
    <p:sldId id="330" r:id="rId10"/>
    <p:sldId id="261" r:id="rId11"/>
    <p:sldId id="262" r:id="rId12"/>
    <p:sldId id="263" r:id="rId13"/>
    <p:sldId id="264" r:id="rId14"/>
    <p:sldId id="271" r:id="rId15"/>
    <p:sldId id="272" r:id="rId16"/>
    <p:sldId id="278" r:id="rId17"/>
    <p:sldId id="335" r:id="rId18"/>
    <p:sldId id="279" r:id="rId19"/>
    <p:sldId id="280" r:id="rId20"/>
    <p:sldId id="285" r:id="rId21"/>
    <p:sldId id="284" r:id="rId22"/>
    <p:sldId id="329" r:id="rId23"/>
    <p:sldId id="333" r:id="rId24"/>
    <p:sldId id="328" r:id="rId25"/>
  </p:sldIdLst>
  <p:sldSz cx="18288000" cy="10287000"/>
  <p:notesSz cx="6858000" cy="9144000"/>
  <p:embeddedFontLst>
    <p:embeddedFont>
      <p:font typeface="Arimo" panose="020B0604020202020204" charset="0"/>
      <p:regular r:id="rId27"/>
    </p:embeddedFont>
    <p:embeddedFont>
      <p:font typeface="Arimo Bold" panose="020B0604020202020204" charset="0"/>
      <p:regular r:id="rId28"/>
    </p:embeddedFont>
    <p:embeddedFont>
      <p:font typeface="Bree Serif" panose="020B0604020202020204" charset="0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Glacial Indifference" panose="020B0604020202020204" charset="0"/>
      <p:regular r:id="rId34"/>
    </p:embeddedFont>
    <p:embeddedFont>
      <p:font typeface="Hagrid" panose="020B0604020202020204" charset="0"/>
      <p:regular r:id="rId35"/>
    </p:embeddedFont>
    <p:embeddedFont>
      <p:font typeface="Hagrid Light" panose="020B0604020202020204" charset="0"/>
      <p:regular r:id="rId36"/>
    </p:embeddedFont>
    <p:embeddedFont>
      <p:font typeface="Hagrid Medium" panose="020B0604020202020204" charset="0"/>
      <p:regular r:id="rId37"/>
    </p:embeddedFont>
    <p:embeddedFont>
      <p:font typeface="Hagrid Ultra-Bold" panose="020B0604020202020204" charset="0"/>
      <p:regular r:id="rId38"/>
    </p:embeddedFont>
    <p:embeddedFont>
      <p:font typeface="Poppins Medium" panose="00000600000000000000" pitchFamily="2" charset="0"/>
      <p:regular r:id="rId39"/>
      <p:italic r:id="rId40"/>
    </p:embeddedFont>
    <p:embeddedFont>
      <p:font typeface="Poppins Medium Bold" panose="020B0604020202020204" charset="0"/>
      <p:regular r:id="rId41"/>
    </p:embeddedFont>
    <p:embeddedFont>
      <p:font typeface="Stars &amp; Love" panose="020B0604020202020204" charset="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888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67FAB-C57B-4305-9747-0EB2170BECA3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ABF03-CCC4-4B9B-8039-E3BB58CB09E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261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Construção flexível e distribuição equânime de recursos</a:t>
            </a: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7ABF03-CCC4-4B9B-8039-E3BB58CB09E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444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2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2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2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1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9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3259704" y="3848100"/>
            <a:ext cx="12592138" cy="343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81"/>
              </a:lnSpc>
            </a:pPr>
            <a:r>
              <a:rPr lang="en-US" sz="12458" dirty="0">
                <a:solidFill>
                  <a:srgbClr val="1B9211"/>
                </a:solidFill>
                <a:latin typeface="Hagrid Light"/>
              </a:rPr>
              <a:t>PROPOSTA</a:t>
            </a:r>
          </a:p>
          <a:p>
            <a:pPr algn="ctr">
              <a:lnSpc>
                <a:spcPts val="13081"/>
              </a:lnSpc>
            </a:pPr>
            <a:r>
              <a:rPr lang="en-US" sz="12458" dirty="0">
                <a:solidFill>
                  <a:srgbClr val="1B9211"/>
                </a:solidFill>
                <a:latin typeface="Hagrid Light"/>
              </a:rPr>
              <a:t>DE CARREIRA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88527" y="7285840"/>
            <a:ext cx="12863315" cy="906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88C840"/>
                </a:solidFill>
                <a:latin typeface="Hagrid Light"/>
              </a:rPr>
              <a:t>Técnico-</a:t>
            </a:r>
            <a:r>
              <a:rPr lang="en-US" sz="5199" dirty="0" err="1">
                <a:solidFill>
                  <a:srgbClr val="88C840"/>
                </a:solidFill>
                <a:latin typeface="Hagrid Light"/>
              </a:rPr>
              <a:t>Administrativo</a:t>
            </a:r>
            <a:r>
              <a:rPr lang="en-US" sz="5199" dirty="0">
                <a:solidFill>
                  <a:srgbClr val="88C840"/>
                </a:solidFill>
                <a:latin typeface="Hagrid Light"/>
              </a:rPr>
              <a:t> </a:t>
            </a:r>
            <a:r>
              <a:rPr lang="en-US" sz="5199" dirty="0" err="1">
                <a:solidFill>
                  <a:srgbClr val="88C840"/>
                </a:solidFill>
                <a:latin typeface="Hagrid Light"/>
              </a:rPr>
              <a:t>em</a:t>
            </a:r>
            <a:r>
              <a:rPr lang="en-US" sz="5199" dirty="0">
                <a:solidFill>
                  <a:srgbClr val="88C840"/>
                </a:solidFill>
                <a:latin typeface="Hagrid Light"/>
              </a:rPr>
              <a:t> </a:t>
            </a:r>
            <a:r>
              <a:rPr lang="en-US" sz="5199" dirty="0" err="1">
                <a:solidFill>
                  <a:srgbClr val="88C840"/>
                </a:solidFill>
                <a:latin typeface="Hagrid Light"/>
              </a:rPr>
              <a:t>Educação</a:t>
            </a:r>
            <a:endParaRPr lang="en-US" sz="5199" dirty="0">
              <a:solidFill>
                <a:srgbClr val="88C840"/>
              </a:solidFill>
              <a:latin typeface="Hagrid Light"/>
            </a:endParaRPr>
          </a:p>
        </p:txBody>
      </p:sp>
      <p:pic>
        <p:nvPicPr>
          <p:cNvPr id="1026" name="Picture 2" descr="Fasubra Sindical">
            <a:extLst>
              <a:ext uri="{FF2B5EF4-FFF2-40B4-BE49-F238E27FC236}">
                <a16:creationId xmlns:a16="http://schemas.microsoft.com/office/drawing/2014/main" id="{66CDE89E-16F0-07C0-DA9B-3D8236BCD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86029"/>
            <a:ext cx="6400800" cy="201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183732">
            <a:off x="8946503" y="-9198999"/>
            <a:ext cx="12120699" cy="13153796"/>
          </a:xfrm>
          <a:custGeom>
            <a:avLst/>
            <a:gdLst/>
            <a:ahLst/>
            <a:cxnLst/>
            <a:rect l="l" t="t" r="r" b="b"/>
            <a:pathLst>
              <a:path w="12120699" h="13153796">
                <a:moveTo>
                  <a:pt x="0" y="0"/>
                </a:moveTo>
                <a:lnTo>
                  <a:pt x="12120699" y="0"/>
                </a:lnTo>
                <a:lnTo>
                  <a:pt x="12120699" y="13153796"/>
                </a:lnTo>
                <a:lnTo>
                  <a:pt x="0" y="131537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133115">
            <a:off x="-629562" y="6814518"/>
            <a:ext cx="5350632" cy="4689099"/>
          </a:xfrm>
          <a:custGeom>
            <a:avLst/>
            <a:gdLst/>
            <a:ahLst/>
            <a:cxnLst/>
            <a:rect l="l" t="t" r="r" b="b"/>
            <a:pathLst>
              <a:path w="5350632" h="4689099">
                <a:moveTo>
                  <a:pt x="0" y="0"/>
                </a:moveTo>
                <a:lnTo>
                  <a:pt x="5350632" y="0"/>
                </a:lnTo>
                <a:lnTo>
                  <a:pt x="5350632" y="4689099"/>
                </a:lnTo>
                <a:lnTo>
                  <a:pt x="0" y="46890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1688332">
            <a:off x="-2545275" y="-1296673"/>
            <a:ext cx="4656667" cy="4114800"/>
          </a:xfrm>
          <a:custGeom>
            <a:avLst/>
            <a:gdLst/>
            <a:ahLst/>
            <a:cxnLst/>
            <a:rect l="l" t="t" r="r" b="b"/>
            <a:pathLst>
              <a:path w="4656667" h="4114800">
                <a:moveTo>
                  <a:pt x="0" y="0"/>
                </a:moveTo>
                <a:lnTo>
                  <a:pt x="4656666" y="0"/>
                </a:lnTo>
                <a:lnTo>
                  <a:pt x="46566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736244">
            <a:off x="16557000" y="6675012"/>
            <a:ext cx="4656667" cy="4114800"/>
          </a:xfrm>
          <a:custGeom>
            <a:avLst/>
            <a:gdLst/>
            <a:ahLst/>
            <a:cxnLst/>
            <a:rect l="l" t="t" r="r" b="b"/>
            <a:pathLst>
              <a:path w="4656667" h="4114800">
                <a:moveTo>
                  <a:pt x="0" y="0"/>
                </a:moveTo>
                <a:lnTo>
                  <a:pt x="4656667" y="0"/>
                </a:lnTo>
                <a:lnTo>
                  <a:pt x="46566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361207" y="1019175"/>
            <a:ext cx="10099502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0800"/>
              </a:lnSpc>
            </a:pPr>
            <a:r>
              <a:rPr lang="en-US" sz="9000">
                <a:solidFill>
                  <a:srgbClr val="F60202"/>
                </a:solidFill>
                <a:latin typeface="Bree Serif"/>
              </a:rPr>
              <a:t>O PCCTAE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9957" y="3018149"/>
            <a:ext cx="16168062" cy="4653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56"/>
              </a:lnSpc>
            </a:pPr>
            <a:r>
              <a:rPr lang="en-US" sz="4043">
                <a:solidFill>
                  <a:srgbClr val="000000"/>
                </a:solidFill>
                <a:latin typeface="Glacial Indifference"/>
              </a:rPr>
              <a:t>O PCCTAE foi uma conquista para os profissionais vinculados ao Plano Único de Classificação e Retribuição de Cargos e Empregos (AZAMBUJA, 2018).</a:t>
            </a:r>
          </a:p>
          <a:p>
            <a:pPr algn="just">
              <a:lnSpc>
                <a:spcPts val="5256"/>
              </a:lnSpc>
            </a:pPr>
            <a:r>
              <a:rPr lang="en-US" sz="4043">
                <a:solidFill>
                  <a:srgbClr val="000000"/>
                </a:solidFill>
                <a:latin typeface="Glacial Indifference"/>
              </a:rPr>
              <a:t>Plano de Carreira o “conjunto de princípios, diretrizes e normas que regulam o desenvolvimento profissional dos servidores titulares de cargos que integram determinada carreira, constituindo-se em instrumento de gestão do órgão ou entidade” (BRASIL, 2005).</a:t>
            </a:r>
          </a:p>
        </p:txBody>
      </p:sp>
      <p:sp>
        <p:nvSpPr>
          <p:cNvPr id="8" name="Freeform 8"/>
          <p:cNvSpPr/>
          <p:nvPr/>
        </p:nvSpPr>
        <p:spPr>
          <a:xfrm rot="-2487820">
            <a:off x="-3961676" y="-4749957"/>
            <a:ext cx="9810867" cy="6295325"/>
          </a:xfrm>
          <a:custGeom>
            <a:avLst/>
            <a:gdLst/>
            <a:ahLst/>
            <a:cxnLst/>
            <a:rect l="l" t="t" r="r" b="b"/>
            <a:pathLst>
              <a:path w="9810867" h="6295325">
                <a:moveTo>
                  <a:pt x="0" y="0"/>
                </a:moveTo>
                <a:lnTo>
                  <a:pt x="9810867" y="0"/>
                </a:lnTo>
                <a:lnTo>
                  <a:pt x="9810867" y="6295325"/>
                </a:lnTo>
                <a:lnTo>
                  <a:pt x="0" y="62953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1111CEA-E719-6EF5-262A-4F66187B2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40" y="1752600"/>
            <a:ext cx="15491919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73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63099" y="1537943"/>
            <a:ext cx="7510297" cy="2051132"/>
          </a:xfrm>
          <a:custGeom>
            <a:avLst/>
            <a:gdLst/>
            <a:ahLst/>
            <a:cxnLst/>
            <a:rect l="l" t="t" r="r" b="b"/>
            <a:pathLst>
              <a:path w="7510297" h="2051132">
                <a:moveTo>
                  <a:pt x="0" y="0"/>
                </a:moveTo>
                <a:lnTo>
                  <a:pt x="7510297" y="0"/>
                </a:lnTo>
                <a:lnTo>
                  <a:pt x="7510297" y="2051132"/>
                </a:lnTo>
                <a:lnTo>
                  <a:pt x="0" y="2051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183732">
            <a:off x="-9876605" y="-8223037"/>
            <a:ext cx="12120699" cy="13153796"/>
          </a:xfrm>
          <a:custGeom>
            <a:avLst/>
            <a:gdLst/>
            <a:ahLst/>
            <a:cxnLst/>
            <a:rect l="l" t="t" r="r" b="b"/>
            <a:pathLst>
              <a:path w="12120699" h="13153796">
                <a:moveTo>
                  <a:pt x="0" y="0"/>
                </a:moveTo>
                <a:lnTo>
                  <a:pt x="12120699" y="0"/>
                </a:lnTo>
                <a:lnTo>
                  <a:pt x="12120699" y="13153796"/>
                </a:lnTo>
                <a:lnTo>
                  <a:pt x="0" y="131537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183732">
            <a:off x="15380438" y="5422419"/>
            <a:ext cx="8286580" cy="8992879"/>
          </a:xfrm>
          <a:custGeom>
            <a:avLst/>
            <a:gdLst/>
            <a:ahLst/>
            <a:cxnLst/>
            <a:rect l="l" t="t" r="r" b="b"/>
            <a:pathLst>
              <a:path w="8286580" h="8992879">
                <a:moveTo>
                  <a:pt x="0" y="0"/>
                </a:moveTo>
                <a:lnTo>
                  <a:pt x="8286580" y="0"/>
                </a:lnTo>
                <a:lnTo>
                  <a:pt x="8286580" y="8992879"/>
                </a:lnTo>
                <a:lnTo>
                  <a:pt x="0" y="89928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369437" y="7750032"/>
            <a:ext cx="4025023" cy="4114800"/>
          </a:xfrm>
          <a:custGeom>
            <a:avLst/>
            <a:gdLst/>
            <a:ahLst/>
            <a:cxnLst/>
            <a:rect l="l" t="t" r="r" b="b"/>
            <a:pathLst>
              <a:path w="4025023" h="4114800">
                <a:moveTo>
                  <a:pt x="0" y="0"/>
                </a:moveTo>
                <a:lnTo>
                  <a:pt x="4025022" y="0"/>
                </a:lnTo>
                <a:lnTo>
                  <a:pt x="40250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634795" y="4503405"/>
            <a:ext cx="9018410" cy="3246628"/>
          </a:xfrm>
          <a:custGeom>
            <a:avLst/>
            <a:gdLst/>
            <a:ahLst/>
            <a:cxnLst/>
            <a:rect l="l" t="t" r="r" b="b"/>
            <a:pathLst>
              <a:path w="9018410" h="3246628">
                <a:moveTo>
                  <a:pt x="0" y="0"/>
                </a:moveTo>
                <a:lnTo>
                  <a:pt x="9018410" y="0"/>
                </a:lnTo>
                <a:lnTo>
                  <a:pt x="9018410" y="3246627"/>
                </a:lnTo>
                <a:lnTo>
                  <a:pt x="0" y="32466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712371" y="1917742"/>
            <a:ext cx="1086325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FDE511"/>
                </a:solidFill>
                <a:latin typeface="Hagrid Medium"/>
              </a:rPr>
              <a:t>Diagnóstico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07139" y="4718449"/>
            <a:ext cx="7473722" cy="2873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91"/>
              </a:lnSpc>
            </a:pPr>
            <a:r>
              <a:rPr lang="en-US" sz="6810">
                <a:solidFill>
                  <a:srgbClr val="FFFFFF"/>
                </a:solidFill>
                <a:latin typeface="Hagrid"/>
              </a:rPr>
              <a:t>Maior categoria do Executivo Federal (EF)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9838332"/>
          </a:xfrm>
          <a:custGeom>
            <a:avLst/>
            <a:gdLst/>
            <a:ahLst/>
            <a:cxnLst/>
            <a:rect l="l" t="t" r="r" b="b"/>
            <a:pathLst>
              <a:path w="18288000" h="9838332">
                <a:moveTo>
                  <a:pt x="0" y="0"/>
                </a:moveTo>
                <a:lnTo>
                  <a:pt x="18288000" y="0"/>
                </a:lnTo>
                <a:lnTo>
                  <a:pt x="18288000" y="9838332"/>
                </a:lnTo>
                <a:lnTo>
                  <a:pt x="0" y="98383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85775" y="9413748"/>
            <a:ext cx="11378710" cy="873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59"/>
              </a:lnSpc>
              <a:spcBef>
                <a:spcPct val="0"/>
              </a:spcBef>
            </a:pPr>
            <a:r>
              <a:rPr lang="en-US" sz="3779">
                <a:solidFill>
                  <a:srgbClr val="000000"/>
                </a:solidFill>
                <a:latin typeface="Arimo Bold"/>
              </a:rPr>
              <a:t>FONTE:</a:t>
            </a:r>
            <a:r>
              <a:rPr lang="en-US" sz="3779">
                <a:solidFill>
                  <a:srgbClr val="000000"/>
                </a:solidFill>
                <a:latin typeface="Arimo"/>
              </a:rPr>
              <a:t> Painel Estratégico de Pessoal (2023)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63099" y="1537943"/>
            <a:ext cx="7510297" cy="2051132"/>
          </a:xfrm>
          <a:custGeom>
            <a:avLst/>
            <a:gdLst/>
            <a:ahLst/>
            <a:cxnLst/>
            <a:rect l="l" t="t" r="r" b="b"/>
            <a:pathLst>
              <a:path w="7510297" h="2051132">
                <a:moveTo>
                  <a:pt x="0" y="0"/>
                </a:moveTo>
                <a:lnTo>
                  <a:pt x="7510297" y="0"/>
                </a:lnTo>
                <a:lnTo>
                  <a:pt x="7510297" y="2051132"/>
                </a:lnTo>
                <a:lnTo>
                  <a:pt x="0" y="2051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183732">
            <a:off x="-9876605" y="-8223037"/>
            <a:ext cx="12120699" cy="13153796"/>
          </a:xfrm>
          <a:custGeom>
            <a:avLst/>
            <a:gdLst/>
            <a:ahLst/>
            <a:cxnLst/>
            <a:rect l="l" t="t" r="r" b="b"/>
            <a:pathLst>
              <a:path w="12120699" h="13153796">
                <a:moveTo>
                  <a:pt x="0" y="0"/>
                </a:moveTo>
                <a:lnTo>
                  <a:pt x="12120699" y="0"/>
                </a:lnTo>
                <a:lnTo>
                  <a:pt x="12120699" y="13153796"/>
                </a:lnTo>
                <a:lnTo>
                  <a:pt x="0" y="131537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183732">
            <a:off x="15380438" y="5422419"/>
            <a:ext cx="8286580" cy="8992879"/>
          </a:xfrm>
          <a:custGeom>
            <a:avLst/>
            <a:gdLst/>
            <a:ahLst/>
            <a:cxnLst/>
            <a:rect l="l" t="t" r="r" b="b"/>
            <a:pathLst>
              <a:path w="8286580" h="8992879">
                <a:moveTo>
                  <a:pt x="0" y="0"/>
                </a:moveTo>
                <a:lnTo>
                  <a:pt x="8286580" y="0"/>
                </a:lnTo>
                <a:lnTo>
                  <a:pt x="8286580" y="8992879"/>
                </a:lnTo>
                <a:lnTo>
                  <a:pt x="0" y="89928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369437" y="7750032"/>
            <a:ext cx="4025023" cy="4114800"/>
          </a:xfrm>
          <a:custGeom>
            <a:avLst/>
            <a:gdLst/>
            <a:ahLst/>
            <a:cxnLst/>
            <a:rect l="l" t="t" r="r" b="b"/>
            <a:pathLst>
              <a:path w="4025023" h="4114800">
                <a:moveTo>
                  <a:pt x="0" y="0"/>
                </a:moveTo>
                <a:lnTo>
                  <a:pt x="4025022" y="0"/>
                </a:lnTo>
                <a:lnTo>
                  <a:pt x="40250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634795" y="4503405"/>
            <a:ext cx="9018410" cy="3246628"/>
          </a:xfrm>
          <a:custGeom>
            <a:avLst/>
            <a:gdLst/>
            <a:ahLst/>
            <a:cxnLst/>
            <a:rect l="l" t="t" r="r" b="b"/>
            <a:pathLst>
              <a:path w="9018410" h="3246628">
                <a:moveTo>
                  <a:pt x="0" y="0"/>
                </a:moveTo>
                <a:lnTo>
                  <a:pt x="9018410" y="0"/>
                </a:lnTo>
                <a:lnTo>
                  <a:pt x="9018410" y="3246627"/>
                </a:lnTo>
                <a:lnTo>
                  <a:pt x="0" y="32466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712371" y="1917742"/>
            <a:ext cx="1086325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FDE511"/>
                </a:solidFill>
                <a:latin typeface="Hagrid Medium"/>
              </a:rPr>
              <a:t>Diagnóstico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62766" y="5524500"/>
            <a:ext cx="7473722" cy="85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1"/>
              </a:lnSpc>
            </a:pPr>
            <a:r>
              <a:rPr lang="en-US" sz="6110" dirty="0" err="1">
                <a:solidFill>
                  <a:srgbClr val="FFFFFF"/>
                </a:solidFill>
                <a:latin typeface="Hagrid"/>
              </a:rPr>
              <a:t>Matriz</a:t>
            </a:r>
            <a:r>
              <a:rPr lang="en-US" sz="6110" dirty="0">
                <a:solidFill>
                  <a:srgbClr val="FFFFFF"/>
                </a:solidFill>
                <a:latin typeface="Hagrid"/>
              </a:rPr>
              <a:t> </a:t>
            </a:r>
            <a:r>
              <a:rPr lang="en-US" sz="6110" dirty="0" err="1">
                <a:solidFill>
                  <a:srgbClr val="FFFFFF"/>
                </a:solidFill>
                <a:latin typeface="Hagrid"/>
              </a:rPr>
              <a:t>salarial</a:t>
            </a:r>
            <a:endParaRPr lang="en-US" sz="6110" dirty="0">
              <a:solidFill>
                <a:srgbClr val="FFFFFF"/>
              </a:solidFill>
              <a:latin typeface="Hagri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C00CF665-9657-AE88-254B-B35FDA410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1" y="242093"/>
            <a:ext cx="7848600" cy="1009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42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BB6042-6C88-DC32-2997-70FFD9218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34" y="82613"/>
            <a:ext cx="18106931" cy="1012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13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63099" y="1537943"/>
            <a:ext cx="7510297" cy="2051132"/>
          </a:xfrm>
          <a:custGeom>
            <a:avLst/>
            <a:gdLst/>
            <a:ahLst/>
            <a:cxnLst/>
            <a:rect l="l" t="t" r="r" b="b"/>
            <a:pathLst>
              <a:path w="7510297" h="2051132">
                <a:moveTo>
                  <a:pt x="0" y="0"/>
                </a:moveTo>
                <a:lnTo>
                  <a:pt x="7510297" y="0"/>
                </a:lnTo>
                <a:lnTo>
                  <a:pt x="7510297" y="2051132"/>
                </a:lnTo>
                <a:lnTo>
                  <a:pt x="0" y="2051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183732">
            <a:off x="-9876605" y="-8223037"/>
            <a:ext cx="12120699" cy="13153796"/>
          </a:xfrm>
          <a:custGeom>
            <a:avLst/>
            <a:gdLst/>
            <a:ahLst/>
            <a:cxnLst/>
            <a:rect l="l" t="t" r="r" b="b"/>
            <a:pathLst>
              <a:path w="12120699" h="13153796">
                <a:moveTo>
                  <a:pt x="0" y="0"/>
                </a:moveTo>
                <a:lnTo>
                  <a:pt x="12120699" y="0"/>
                </a:lnTo>
                <a:lnTo>
                  <a:pt x="12120699" y="13153796"/>
                </a:lnTo>
                <a:lnTo>
                  <a:pt x="0" y="131537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183732">
            <a:off x="15380438" y="5422419"/>
            <a:ext cx="8286580" cy="8992879"/>
          </a:xfrm>
          <a:custGeom>
            <a:avLst/>
            <a:gdLst/>
            <a:ahLst/>
            <a:cxnLst/>
            <a:rect l="l" t="t" r="r" b="b"/>
            <a:pathLst>
              <a:path w="8286580" h="8992879">
                <a:moveTo>
                  <a:pt x="0" y="0"/>
                </a:moveTo>
                <a:lnTo>
                  <a:pt x="8286580" y="0"/>
                </a:lnTo>
                <a:lnTo>
                  <a:pt x="8286580" y="8992879"/>
                </a:lnTo>
                <a:lnTo>
                  <a:pt x="0" y="89928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369437" y="7750032"/>
            <a:ext cx="4025023" cy="4114800"/>
          </a:xfrm>
          <a:custGeom>
            <a:avLst/>
            <a:gdLst/>
            <a:ahLst/>
            <a:cxnLst/>
            <a:rect l="l" t="t" r="r" b="b"/>
            <a:pathLst>
              <a:path w="4025023" h="4114800">
                <a:moveTo>
                  <a:pt x="0" y="0"/>
                </a:moveTo>
                <a:lnTo>
                  <a:pt x="4025022" y="0"/>
                </a:lnTo>
                <a:lnTo>
                  <a:pt x="40250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634795" y="4503405"/>
            <a:ext cx="9018410" cy="3246628"/>
          </a:xfrm>
          <a:custGeom>
            <a:avLst/>
            <a:gdLst/>
            <a:ahLst/>
            <a:cxnLst/>
            <a:rect l="l" t="t" r="r" b="b"/>
            <a:pathLst>
              <a:path w="9018410" h="3246628">
                <a:moveTo>
                  <a:pt x="0" y="0"/>
                </a:moveTo>
                <a:lnTo>
                  <a:pt x="9018410" y="0"/>
                </a:lnTo>
                <a:lnTo>
                  <a:pt x="9018410" y="3246627"/>
                </a:lnTo>
                <a:lnTo>
                  <a:pt x="0" y="32466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712371" y="1917742"/>
            <a:ext cx="1086325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FDE511"/>
                </a:solidFill>
                <a:latin typeface="Hagrid Medium"/>
              </a:rPr>
              <a:t>Diagnóstico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07139" y="4708924"/>
            <a:ext cx="7473722" cy="2573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1"/>
              </a:lnSpc>
            </a:pPr>
            <a:r>
              <a:rPr lang="en-US" sz="6110">
                <a:solidFill>
                  <a:srgbClr val="FFFFFF"/>
                </a:solidFill>
                <a:latin typeface="Hagrid"/>
              </a:rPr>
              <a:t>PIOR Remuneração do Executivo Federal </a:t>
            </a:r>
          </a:p>
        </p:txBody>
      </p:sp>
    </p:spTree>
    <p:extLst>
      <p:ext uri="{BB962C8B-B14F-4D97-AF65-F5344CB8AC3E}">
        <p14:creationId xmlns:p14="http://schemas.microsoft.com/office/powerpoint/2010/main" val="753954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8000" y="9394698"/>
            <a:ext cx="14343697" cy="886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09"/>
              </a:lnSpc>
              <a:spcBef>
                <a:spcPct val="0"/>
              </a:spcBef>
            </a:pPr>
            <a:r>
              <a:rPr lang="en-US" sz="3804">
                <a:solidFill>
                  <a:srgbClr val="000000"/>
                </a:solidFill>
                <a:latin typeface="Arimo Bold"/>
              </a:rPr>
              <a:t>FONTE:</a:t>
            </a:r>
            <a:r>
              <a:rPr lang="en-US" sz="3804">
                <a:solidFill>
                  <a:srgbClr val="000000"/>
                </a:solidFill>
                <a:latin typeface="Arimo"/>
              </a:rPr>
              <a:t> Brasil (2023) apud MOVIMENTO TAES NA LUTA (2023)</a:t>
            </a:r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378000" y="1028700"/>
          <a:ext cx="17532000" cy="8391522"/>
        </p:xfrm>
        <a:graphic>
          <a:graphicData uri="http://schemas.openxmlformats.org/drawingml/2006/table">
            <a:tbl>
              <a:tblPr/>
              <a:tblGrid>
                <a:gridCol w="2523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2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364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DE511"/>
                          </a:solidFill>
                          <a:latin typeface="Poppins Medium"/>
                        </a:rPr>
                        <a:t>CARREIRA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E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DE511"/>
                          </a:solidFill>
                          <a:latin typeface="Poppins Medium"/>
                        </a:rPr>
                        <a:t>NÍVEL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E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DE511"/>
                          </a:solidFill>
                          <a:latin typeface="Poppins Medium"/>
                        </a:rPr>
                        <a:t>REMUNERAÇÃO INICIAL (R$)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E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DE511"/>
                          </a:solidFill>
                          <a:latin typeface="Poppins Medium"/>
                        </a:rPr>
                        <a:t>DIFERENÇA (R$)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E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364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60202"/>
                          </a:solidFill>
                          <a:latin typeface="Poppins Medium Bold"/>
                        </a:rPr>
                        <a:t>PCCTAE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60202"/>
                          </a:solidFill>
                          <a:latin typeface="Poppins Medium"/>
                        </a:rPr>
                        <a:t>NÍVEL D - INTERMEDIÁRIO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60202"/>
                          </a:solidFill>
                          <a:latin typeface="Poppins Medium"/>
                        </a:rPr>
                        <a:t>2.446,96 (VB)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–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364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C&amp;T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NÍVEL INTERMEDIÁRIO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3.547,87(VB + GDACT)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+1.100,91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364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IBGE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NÍVEL INTERMEDIÁRIO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3.677,27 (VB + GDIBGE)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+1.230,31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364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CPST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NÍVEL INTERMEDIÁRIO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3.842,57 (VB + GDPST)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+1.395,61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364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PGPE*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NÍVEL INTERMEDIÁRIO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4.025,57 (VB + GDPGPE)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+1.578,61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9364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DENASUS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NÍVEL INTERMEDIÁRIO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4.081,57 (VB + GDASUS)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+1.634,61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9364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FNDE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NÍVEL INTERMEDIÁRIO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4.602,63 (VB + GDPFNDE)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+2.155,67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9364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CVM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NÍVEL INTERMEDIÁRIO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4.769,20 (VB + GDASCVM)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+2.322,24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48941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INSS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NÍVEL INTERMEDIÁRIO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5.447,79 (VB + GAE + GDASS)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+3.000,83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48941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FUNAI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NÍVEL INTERMEDIÁRIO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5.482,07 (VB + GAPIN + GDAIN)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+3.035,11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29364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DNIT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NÍVEL INTERMEDIÁRIO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5.689,77 (VB + GDADNIT)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+3.242,81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3750791" y="169045"/>
            <a:ext cx="10786419" cy="57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3"/>
              </a:lnSpc>
            </a:pPr>
            <a:r>
              <a:rPr lang="en-US" sz="3939">
                <a:solidFill>
                  <a:srgbClr val="1B9211"/>
                </a:solidFill>
                <a:latin typeface="Hagrid"/>
              </a:rPr>
              <a:t>CARGOS DE NÍVEL INTERMEDIÁRIO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8000" y="9394698"/>
            <a:ext cx="14343697" cy="886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09"/>
              </a:lnSpc>
              <a:spcBef>
                <a:spcPct val="0"/>
              </a:spcBef>
            </a:pPr>
            <a:r>
              <a:rPr lang="en-US" sz="3804">
                <a:solidFill>
                  <a:srgbClr val="000000"/>
                </a:solidFill>
                <a:latin typeface="Arimo Bold"/>
              </a:rPr>
              <a:t>FONTE:</a:t>
            </a:r>
            <a:r>
              <a:rPr lang="en-US" sz="3804">
                <a:solidFill>
                  <a:srgbClr val="000000"/>
                </a:solidFill>
                <a:latin typeface="Arimo"/>
              </a:rPr>
              <a:t> Brasil (2023) apud MOVIMENTO TAES NA LUTA (2023)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750791" y="169045"/>
            <a:ext cx="10786419" cy="57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3"/>
              </a:lnSpc>
            </a:pPr>
            <a:r>
              <a:rPr lang="en-US" sz="3939">
                <a:solidFill>
                  <a:srgbClr val="1B9211"/>
                </a:solidFill>
                <a:latin typeface="Hagrid"/>
              </a:rPr>
              <a:t>CARGOS DE NÍVEL SUPERIOR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459602" y="742950"/>
          <a:ext cx="17368796" cy="8515350"/>
        </p:xfrm>
        <a:graphic>
          <a:graphicData uri="http://schemas.openxmlformats.org/drawingml/2006/table">
            <a:tbl>
              <a:tblPr/>
              <a:tblGrid>
                <a:gridCol w="2500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4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2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421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1231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DE511"/>
                          </a:solidFill>
                          <a:latin typeface="Poppins Medium"/>
                        </a:rPr>
                        <a:t>CARREIRA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E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DE511"/>
                          </a:solidFill>
                          <a:latin typeface="Poppins Medium"/>
                        </a:rPr>
                        <a:t>NÍVEL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E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DE511"/>
                          </a:solidFill>
                          <a:latin typeface="Poppins Medium"/>
                        </a:rPr>
                        <a:t>REMUNERAÇÃO INICIAL (R$)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E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DE511"/>
                          </a:solidFill>
                          <a:latin typeface="Poppins Medium"/>
                        </a:rPr>
                        <a:t>DIFERENÇA (R$)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E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231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60202"/>
                          </a:solidFill>
                          <a:latin typeface="Poppins Medium Bold"/>
                        </a:rPr>
                        <a:t>PCCTAE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60202"/>
                          </a:solidFill>
                          <a:latin typeface="Poppins Medium Bold"/>
                        </a:rPr>
                        <a:t>NÍVEL E - SUPERIOR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60202"/>
                          </a:solidFill>
                          <a:latin typeface="Poppins Medium Bold"/>
                        </a:rPr>
                        <a:t>4.180,66 (VB)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60202"/>
                          </a:solidFill>
                          <a:latin typeface="Poppins Medium Bold"/>
                        </a:rPr>
                        <a:t>–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231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PGPE*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SUPERIOR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5.739,09 (VB + GDPGPE)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+1.558,43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231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CPST*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SUPERIOR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5.740,09 (VB + GDPST)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+1559,43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1231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C&amp;T*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SUPERIOR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6.445,17(VB + GDACT)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+2.264,51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9063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FUNAI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SUPERIOR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6.693,87 (VB + GAPIN + GDAIN)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+2.513,21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1231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DENASUS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SUPERIOR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7.145,09 (VB + GDASUS)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+2.964,43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1231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FNDE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SUPERIOR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8.012,81 (VB + GDPFNDE)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+3.832,15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49063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INSS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SUPERIOR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8.357,07 (VB + GAE + GDASS)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+4.176,41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21231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IBGE*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SUPERIOR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8.488,47 (VB + GDIBGE)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+4.307,81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7376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DNIT*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SUPERIOR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Poppins Medium"/>
                        </a:rPr>
                        <a:t>10.832,03 (VB + GDADNIT)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73C673"/>
                          </a:solidFill>
                          <a:latin typeface="Poppins Medium"/>
                        </a:rPr>
                        <a:t>+6.651,37</a:t>
                      </a:r>
                      <a:endParaRPr lang="en-US" sz="110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63099" y="1537943"/>
            <a:ext cx="7510297" cy="2051132"/>
          </a:xfrm>
          <a:custGeom>
            <a:avLst/>
            <a:gdLst/>
            <a:ahLst/>
            <a:cxnLst/>
            <a:rect l="l" t="t" r="r" b="b"/>
            <a:pathLst>
              <a:path w="7510297" h="2051132">
                <a:moveTo>
                  <a:pt x="0" y="0"/>
                </a:moveTo>
                <a:lnTo>
                  <a:pt x="7510297" y="0"/>
                </a:lnTo>
                <a:lnTo>
                  <a:pt x="7510297" y="2051132"/>
                </a:lnTo>
                <a:lnTo>
                  <a:pt x="0" y="2051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183732">
            <a:off x="-9876605" y="-8223037"/>
            <a:ext cx="12120699" cy="13153796"/>
          </a:xfrm>
          <a:custGeom>
            <a:avLst/>
            <a:gdLst/>
            <a:ahLst/>
            <a:cxnLst/>
            <a:rect l="l" t="t" r="r" b="b"/>
            <a:pathLst>
              <a:path w="12120699" h="13153796">
                <a:moveTo>
                  <a:pt x="0" y="0"/>
                </a:moveTo>
                <a:lnTo>
                  <a:pt x="12120699" y="0"/>
                </a:lnTo>
                <a:lnTo>
                  <a:pt x="12120699" y="13153796"/>
                </a:lnTo>
                <a:lnTo>
                  <a:pt x="0" y="131537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183732">
            <a:off x="15380438" y="5422419"/>
            <a:ext cx="8286580" cy="8992879"/>
          </a:xfrm>
          <a:custGeom>
            <a:avLst/>
            <a:gdLst/>
            <a:ahLst/>
            <a:cxnLst/>
            <a:rect l="l" t="t" r="r" b="b"/>
            <a:pathLst>
              <a:path w="8286580" h="8992879">
                <a:moveTo>
                  <a:pt x="0" y="0"/>
                </a:moveTo>
                <a:lnTo>
                  <a:pt x="8286580" y="0"/>
                </a:lnTo>
                <a:lnTo>
                  <a:pt x="8286580" y="8992879"/>
                </a:lnTo>
                <a:lnTo>
                  <a:pt x="0" y="89928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369437" y="7750032"/>
            <a:ext cx="4025023" cy="4114800"/>
          </a:xfrm>
          <a:custGeom>
            <a:avLst/>
            <a:gdLst/>
            <a:ahLst/>
            <a:cxnLst/>
            <a:rect l="l" t="t" r="r" b="b"/>
            <a:pathLst>
              <a:path w="4025023" h="4114800">
                <a:moveTo>
                  <a:pt x="0" y="0"/>
                </a:moveTo>
                <a:lnTo>
                  <a:pt x="4025022" y="0"/>
                </a:lnTo>
                <a:lnTo>
                  <a:pt x="40250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634795" y="4503405"/>
            <a:ext cx="9018410" cy="3246628"/>
          </a:xfrm>
          <a:custGeom>
            <a:avLst/>
            <a:gdLst/>
            <a:ahLst/>
            <a:cxnLst/>
            <a:rect l="l" t="t" r="r" b="b"/>
            <a:pathLst>
              <a:path w="9018410" h="3246628">
                <a:moveTo>
                  <a:pt x="0" y="0"/>
                </a:moveTo>
                <a:lnTo>
                  <a:pt x="9018410" y="0"/>
                </a:lnTo>
                <a:lnTo>
                  <a:pt x="9018410" y="3246627"/>
                </a:lnTo>
                <a:lnTo>
                  <a:pt x="0" y="32466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712371" y="1917742"/>
            <a:ext cx="1086325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FDE511"/>
                </a:solidFill>
                <a:latin typeface="Hagrid Medium"/>
              </a:rPr>
              <a:t>Diagnóstico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07139" y="4718449"/>
            <a:ext cx="7473722" cy="2905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91"/>
              </a:lnSpc>
            </a:pPr>
            <a:r>
              <a:rPr lang="en-US" sz="6810">
                <a:solidFill>
                  <a:srgbClr val="FFFFFF"/>
                </a:solidFill>
                <a:latin typeface="Hagrid"/>
              </a:rPr>
              <a:t>Índice de Desligamento </a:t>
            </a:r>
            <a:r>
              <a:rPr lang="en-US" sz="6810">
                <a:solidFill>
                  <a:srgbClr val="FFFFFF"/>
                </a:solidFill>
                <a:latin typeface="Hagrid Ultra-Bold"/>
              </a:rPr>
              <a:t>Elevado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8311795"/>
          </a:xfrm>
          <a:custGeom>
            <a:avLst/>
            <a:gdLst/>
            <a:ahLst/>
            <a:cxnLst/>
            <a:rect l="l" t="t" r="r" b="b"/>
            <a:pathLst>
              <a:path w="18288000" h="8311795">
                <a:moveTo>
                  <a:pt x="0" y="0"/>
                </a:moveTo>
                <a:lnTo>
                  <a:pt x="18288000" y="0"/>
                </a:lnTo>
                <a:lnTo>
                  <a:pt x="18288000" y="8311795"/>
                </a:lnTo>
                <a:lnTo>
                  <a:pt x="0" y="83117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27" r="-128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52425" y="8669274"/>
            <a:ext cx="11378710" cy="873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59"/>
              </a:lnSpc>
              <a:spcBef>
                <a:spcPct val="0"/>
              </a:spcBef>
            </a:pPr>
            <a:r>
              <a:rPr lang="en-US" sz="3779">
                <a:solidFill>
                  <a:srgbClr val="000000"/>
                </a:solidFill>
                <a:latin typeface="Arimo Bold"/>
              </a:rPr>
              <a:t>FONTE:</a:t>
            </a:r>
            <a:r>
              <a:rPr lang="en-US" sz="3779">
                <a:solidFill>
                  <a:srgbClr val="000000"/>
                </a:solidFill>
                <a:latin typeface="Arimo"/>
              </a:rPr>
              <a:t> Painel Estratégico de Pessoal (2023)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63099" y="1537943"/>
            <a:ext cx="7510297" cy="2051132"/>
          </a:xfrm>
          <a:custGeom>
            <a:avLst/>
            <a:gdLst/>
            <a:ahLst/>
            <a:cxnLst/>
            <a:rect l="l" t="t" r="r" b="b"/>
            <a:pathLst>
              <a:path w="7510297" h="2051132">
                <a:moveTo>
                  <a:pt x="0" y="0"/>
                </a:moveTo>
                <a:lnTo>
                  <a:pt x="7510297" y="0"/>
                </a:lnTo>
                <a:lnTo>
                  <a:pt x="7510297" y="2051132"/>
                </a:lnTo>
                <a:lnTo>
                  <a:pt x="0" y="2051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183732">
            <a:off x="-9876605" y="-8223037"/>
            <a:ext cx="12120699" cy="13153796"/>
          </a:xfrm>
          <a:custGeom>
            <a:avLst/>
            <a:gdLst/>
            <a:ahLst/>
            <a:cxnLst/>
            <a:rect l="l" t="t" r="r" b="b"/>
            <a:pathLst>
              <a:path w="12120699" h="13153796">
                <a:moveTo>
                  <a:pt x="0" y="0"/>
                </a:moveTo>
                <a:lnTo>
                  <a:pt x="12120699" y="0"/>
                </a:lnTo>
                <a:lnTo>
                  <a:pt x="12120699" y="13153796"/>
                </a:lnTo>
                <a:lnTo>
                  <a:pt x="0" y="131537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183732">
            <a:off x="15380438" y="5422419"/>
            <a:ext cx="8286580" cy="8992879"/>
          </a:xfrm>
          <a:custGeom>
            <a:avLst/>
            <a:gdLst/>
            <a:ahLst/>
            <a:cxnLst/>
            <a:rect l="l" t="t" r="r" b="b"/>
            <a:pathLst>
              <a:path w="8286580" h="8992879">
                <a:moveTo>
                  <a:pt x="0" y="0"/>
                </a:moveTo>
                <a:lnTo>
                  <a:pt x="8286580" y="0"/>
                </a:lnTo>
                <a:lnTo>
                  <a:pt x="8286580" y="8992879"/>
                </a:lnTo>
                <a:lnTo>
                  <a:pt x="0" y="89928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369437" y="7750032"/>
            <a:ext cx="4025023" cy="4114800"/>
          </a:xfrm>
          <a:custGeom>
            <a:avLst/>
            <a:gdLst/>
            <a:ahLst/>
            <a:cxnLst/>
            <a:rect l="l" t="t" r="r" b="b"/>
            <a:pathLst>
              <a:path w="4025023" h="4114800">
                <a:moveTo>
                  <a:pt x="0" y="0"/>
                </a:moveTo>
                <a:lnTo>
                  <a:pt x="4025022" y="0"/>
                </a:lnTo>
                <a:lnTo>
                  <a:pt x="40250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12003" y="5140559"/>
            <a:ext cx="5478663" cy="1972319"/>
          </a:xfrm>
          <a:custGeom>
            <a:avLst/>
            <a:gdLst/>
            <a:ahLst/>
            <a:cxnLst/>
            <a:rect l="l" t="t" r="r" b="b"/>
            <a:pathLst>
              <a:path w="5478663" h="1972319">
                <a:moveTo>
                  <a:pt x="0" y="0"/>
                </a:moveTo>
                <a:lnTo>
                  <a:pt x="5478663" y="0"/>
                </a:lnTo>
                <a:lnTo>
                  <a:pt x="5478663" y="1972319"/>
                </a:lnTo>
                <a:lnTo>
                  <a:pt x="0" y="19723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712371" y="1917742"/>
            <a:ext cx="1086325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FDE511"/>
                </a:solidFill>
                <a:latin typeface="Hagrid Medium"/>
              </a:rPr>
              <a:t>Diagnóstico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4474" y="5489026"/>
            <a:ext cx="7473722" cy="1186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1"/>
              </a:lnSpc>
            </a:pPr>
            <a:r>
              <a:rPr lang="en-US" sz="4210">
                <a:solidFill>
                  <a:srgbClr val="FFFFFF"/>
                </a:solidFill>
                <a:latin typeface="Hagrid"/>
              </a:rPr>
              <a:t>Regimes</a:t>
            </a:r>
          </a:p>
          <a:p>
            <a:pPr algn="ctr">
              <a:lnSpc>
                <a:spcPts val="4631"/>
              </a:lnSpc>
            </a:pPr>
            <a:r>
              <a:rPr lang="en-US" sz="4210">
                <a:solidFill>
                  <a:srgbClr val="FFFFFF"/>
                </a:solidFill>
                <a:latin typeface="Hagrid"/>
              </a:rPr>
              <a:t>Previdenciários</a:t>
            </a:r>
          </a:p>
        </p:txBody>
      </p:sp>
      <p:sp>
        <p:nvSpPr>
          <p:cNvPr id="9" name="Freeform 9"/>
          <p:cNvSpPr/>
          <p:nvPr/>
        </p:nvSpPr>
        <p:spPr>
          <a:xfrm>
            <a:off x="9089553" y="4091133"/>
            <a:ext cx="5478663" cy="1972319"/>
          </a:xfrm>
          <a:custGeom>
            <a:avLst/>
            <a:gdLst/>
            <a:ahLst/>
            <a:cxnLst/>
            <a:rect l="l" t="t" r="r" b="b"/>
            <a:pathLst>
              <a:path w="5478663" h="1972319">
                <a:moveTo>
                  <a:pt x="0" y="0"/>
                </a:moveTo>
                <a:lnTo>
                  <a:pt x="5478663" y="0"/>
                </a:lnTo>
                <a:lnTo>
                  <a:pt x="5478663" y="1972319"/>
                </a:lnTo>
                <a:lnTo>
                  <a:pt x="0" y="19723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8092024" y="4704797"/>
            <a:ext cx="7473722" cy="783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51"/>
              </a:lnSpc>
            </a:pPr>
            <a:r>
              <a:rPr lang="en-US" sz="5410">
                <a:solidFill>
                  <a:srgbClr val="FFFFFF"/>
                </a:solidFill>
                <a:latin typeface="Hagrid"/>
              </a:rPr>
              <a:t>EC nº 41/2003</a:t>
            </a:r>
          </a:p>
        </p:txBody>
      </p:sp>
      <p:sp>
        <p:nvSpPr>
          <p:cNvPr id="11" name="Freeform 11"/>
          <p:cNvSpPr/>
          <p:nvPr/>
        </p:nvSpPr>
        <p:spPr>
          <a:xfrm>
            <a:off x="9089553" y="6568277"/>
            <a:ext cx="5478663" cy="1972319"/>
          </a:xfrm>
          <a:custGeom>
            <a:avLst/>
            <a:gdLst/>
            <a:ahLst/>
            <a:cxnLst/>
            <a:rect l="l" t="t" r="r" b="b"/>
            <a:pathLst>
              <a:path w="5478663" h="1972319">
                <a:moveTo>
                  <a:pt x="0" y="0"/>
                </a:moveTo>
                <a:lnTo>
                  <a:pt x="5478663" y="0"/>
                </a:lnTo>
                <a:lnTo>
                  <a:pt x="5478663" y="1972318"/>
                </a:lnTo>
                <a:lnTo>
                  <a:pt x="0" y="19723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flipV="1">
            <a:off x="6890666" y="5059597"/>
            <a:ext cx="2123891" cy="1067122"/>
          </a:xfrm>
          <a:prstGeom prst="line">
            <a:avLst/>
          </a:prstGeom>
          <a:ln w="161925" cap="flat">
            <a:solidFill>
              <a:srgbClr val="1B921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6890666" y="6216759"/>
            <a:ext cx="2198887" cy="1337677"/>
          </a:xfrm>
          <a:prstGeom prst="line">
            <a:avLst/>
          </a:prstGeom>
          <a:ln w="161925" cap="flat">
            <a:solidFill>
              <a:srgbClr val="1B921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8092024" y="7260634"/>
            <a:ext cx="7473722" cy="680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1"/>
              </a:lnSpc>
            </a:pPr>
            <a:r>
              <a:rPr lang="en-US" sz="4810">
                <a:solidFill>
                  <a:srgbClr val="FFFFFF"/>
                </a:solidFill>
                <a:latin typeface="Hagrid"/>
              </a:rPr>
              <a:t>Lei nº 12.618/2012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199473">
            <a:off x="15777740" y="-662914"/>
            <a:ext cx="4656667" cy="4114800"/>
          </a:xfrm>
          <a:custGeom>
            <a:avLst/>
            <a:gdLst/>
            <a:ahLst/>
            <a:cxnLst/>
            <a:rect l="l" t="t" r="r" b="b"/>
            <a:pathLst>
              <a:path w="4656667" h="4114800">
                <a:moveTo>
                  <a:pt x="0" y="0"/>
                </a:moveTo>
                <a:lnTo>
                  <a:pt x="4656667" y="0"/>
                </a:lnTo>
                <a:lnTo>
                  <a:pt x="46566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363099" y="514350"/>
            <a:ext cx="7510297" cy="2051132"/>
          </a:xfrm>
          <a:custGeom>
            <a:avLst/>
            <a:gdLst/>
            <a:ahLst/>
            <a:cxnLst/>
            <a:rect l="l" t="t" r="r" b="b"/>
            <a:pathLst>
              <a:path w="7510297" h="2051132">
                <a:moveTo>
                  <a:pt x="0" y="0"/>
                </a:moveTo>
                <a:lnTo>
                  <a:pt x="7510297" y="0"/>
                </a:lnTo>
                <a:lnTo>
                  <a:pt x="7510297" y="2051132"/>
                </a:lnTo>
                <a:lnTo>
                  <a:pt x="0" y="20511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712371" y="2565482"/>
            <a:ext cx="11479352" cy="6897157"/>
          </a:xfrm>
          <a:custGeom>
            <a:avLst/>
            <a:gdLst/>
            <a:ahLst/>
            <a:cxnLst/>
            <a:rect l="l" t="t" r="r" b="b"/>
            <a:pathLst>
              <a:path w="11479352" h="6897157">
                <a:moveTo>
                  <a:pt x="0" y="0"/>
                </a:moveTo>
                <a:lnTo>
                  <a:pt x="11479352" y="0"/>
                </a:lnTo>
                <a:lnTo>
                  <a:pt x="11479352" y="6897157"/>
                </a:lnTo>
                <a:lnTo>
                  <a:pt x="0" y="68971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12371" y="894149"/>
            <a:ext cx="1086325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FDE511"/>
                </a:solidFill>
                <a:latin typeface="Hagrid Medium"/>
              </a:rPr>
              <a:t>Diagnóstico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6322" y="8953500"/>
            <a:ext cx="11378710" cy="873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59"/>
              </a:lnSpc>
              <a:spcBef>
                <a:spcPct val="0"/>
              </a:spcBef>
            </a:pPr>
            <a:r>
              <a:rPr lang="en-US" sz="3779">
                <a:solidFill>
                  <a:srgbClr val="000000"/>
                </a:solidFill>
                <a:latin typeface="Arimo Bold"/>
              </a:rPr>
              <a:t>FONTE:</a:t>
            </a:r>
            <a:r>
              <a:rPr lang="en-US" sz="3779">
                <a:solidFill>
                  <a:srgbClr val="000000"/>
                </a:solidFill>
                <a:latin typeface="Arimo"/>
              </a:rPr>
              <a:t> Portal da Transparência (2023)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7666" y="4375660"/>
            <a:ext cx="15692667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232"/>
              </a:lnSpc>
              <a:spcBef>
                <a:spcPct val="0"/>
              </a:spcBef>
            </a:pPr>
            <a:r>
              <a:rPr lang="en-US" sz="9360">
                <a:solidFill>
                  <a:srgbClr val="F60202"/>
                </a:solidFill>
                <a:latin typeface="Hagrid Medium"/>
              </a:rPr>
              <a:t>Mas como resolver?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925179" y="2262063"/>
            <a:ext cx="4437642" cy="1194252"/>
            <a:chOff x="0" y="0"/>
            <a:chExt cx="6909363" cy="18594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909363" cy="1859438"/>
            </a:xfrm>
            <a:custGeom>
              <a:avLst/>
              <a:gdLst/>
              <a:ahLst/>
              <a:cxnLst/>
              <a:rect l="l" t="t" r="r" b="b"/>
              <a:pathLst>
                <a:path w="6909363" h="1859438">
                  <a:moveTo>
                    <a:pt x="5939718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29719"/>
                  </a:cubicBezTo>
                  <a:cubicBezTo>
                    <a:pt x="0" y="1424463"/>
                    <a:pt x="434975" y="1859438"/>
                    <a:pt x="969645" y="1859438"/>
                  </a:cubicBezTo>
                  <a:lnTo>
                    <a:pt x="5939718" y="1859438"/>
                  </a:lnTo>
                  <a:cubicBezTo>
                    <a:pt x="6474388" y="1859438"/>
                    <a:pt x="6909363" y="1424463"/>
                    <a:pt x="6909363" y="929719"/>
                  </a:cubicBezTo>
                  <a:cubicBezTo>
                    <a:pt x="6909363" y="434975"/>
                    <a:pt x="6474388" y="0"/>
                    <a:pt x="5939718" y="0"/>
                  </a:cubicBezTo>
                  <a:close/>
                  <a:moveTo>
                    <a:pt x="5939718" y="1834038"/>
                  </a:moveTo>
                  <a:lnTo>
                    <a:pt x="969645" y="1834038"/>
                  </a:lnTo>
                  <a:cubicBezTo>
                    <a:pt x="448945" y="1834038"/>
                    <a:pt x="25400" y="1410493"/>
                    <a:pt x="25400" y="929719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5939718" y="25400"/>
                  </a:lnTo>
                  <a:cubicBezTo>
                    <a:pt x="6460418" y="25400"/>
                    <a:pt x="6883963" y="448945"/>
                    <a:pt x="6883963" y="929719"/>
                  </a:cubicBezTo>
                  <a:cubicBezTo>
                    <a:pt x="6883963" y="1410493"/>
                    <a:pt x="6460418" y="1834038"/>
                    <a:pt x="5939718" y="1834038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548934" y="2590584"/>
            <a:ext cx="5190132" cy="451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2400">
                <a:solidFill>
                  <a:srgbClr val="1B9211"/>
                </a:solidFill>
                <a:latin typeface="Hagrid Medium"/>
              </a:rPr>
              <a:t>Proposta de Carreira</a:t>
            </a:r>
          </a:p>
        </p:txBody>
      </p:sp>
      <p:sp>
        <p:nvSpPr>
          <p:cNvPr id="6" name="Freeform 6"/>
          <p:cNvSpPr/>
          <p:nvPr/>
        </p:nvSpPr>
        <p:spPr>
          <a:xfrm rot="4199473">
            <a:off x="15147000" y="-1088717"/>
            <a:ext cx="8510884" cy="7520527"/>
          </a:xfrm>
          <a:custGeom>
            <a:avLst/>
            <a:gdLst/>
            <a:ahLst/>
            <a:cxnLst/>
            <a:rect l="l" t="t" r="r" b="b"/>
            <a:pathLst>
              <a:path w="8510884" h="7520527">
                <a:moveTo>
                  <a:pt x="0" y="0"/>
                </a:moveTo>
                <a:lnTo>
                  <a:pt x="8510884" y="0"/>
                </a:lnTo>
                <a:lnTo>
                  <a:pt x="8510884" y="7520527"/>
                </a:lnTo>
                <a:lnTo>
                  <a:pt x="0" y="75205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4199473">
            <a:off x="-2695862" y="8296328"/>
            <a:ext cx="8510884" cy="7520527"/>
          </a:xfrm>
          <a:custGeom>
            <a:avLst/>
            <a:gdLst/>
            <a:ahLst/>
            <a:cxnLst/>
            <a:rect l="l" t="t" r="r" b="b"/>
            <a:pathLst>
              <a:path w="8510884" h="7520527">
                <a:moveTo>
                  <a:pt x="0" y="0"/>
                </a:moveTo>
                <a:lnTo>
                  <a:pt x="8510884" y="0"/>
                </a:lnTo>
                <a:lnTo>
                  <a:pt x="8510884" y="7520527"/>
                </a:lnTo>
                <a:lnTo>
                  <a:pt x="0" y="75205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F3E51E2-C422-1E98-1CD0-BC5E5E2C1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638" y="1447800"/>
            <a:ext cx="15212724" cy="73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533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94122" y="3179059"/>
            <a:ext cx="771999" cy="77199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894122" y="4458899"/>
            <a:ext cx="771999" cy="77199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894122" y="7018580"/>
            <a:ext cx="771999" cy="77199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894122" y="5738740"/>
            <a:ext cx="771999" cy="771999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894122" y="8298421"/>
            <a:ext cx="771999" cy="771999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-1087020" y="1710346"/>
            <a:ext cx="7315200" cy="1997849"/>
          </a:xfrm>
          <a:custGeom>
            <a:avLst/>
            <a:gdLst/>
            <a:ahLst/>
            <a:cxnLst/>
            <a:rect l="l" t="t" r="r" b="b"/>
            <a:pathLst>
              <a:path w="7315200" h="1997849">
                <a:moveTo>
                  <a:pt x="0" y="0"/>
                </a:moveTo>
                <a:lnTo>
                  <a:pt x="7315200" y="0"/>
                </a:lnTo>
                <a:lnTo>
                  <a:pt x="7315200" y="1997848"/>
                </a:lnTo>
                <a:lnTo>
                  <a:pt x="0" y="19978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7309939" y="2977175"/>
            <a:ext cx="9083730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3779">
                <a:solidFill>
                  <a:srgbClr val="000000"/>
                </a:solidFill>
                <a:latin typeface="Hagrid Light"/>
              </a:rPr>
              <a:t>Agrerar Teses/Forças da Federação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29199" y="3162341"/>
            <a:ext cx="1107529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52"/>
              </a:lnSpc>
            </a:pPr>
            <a:r>
              <a:rPr lang="en-US" sz="3600">
                <a:solidFill>
                  <a:srgbClr val="FFFFFF"/>
                </a:solidFill>
                <a:latin typeface="Hagrid Light"/>
              </a:rPr>
              <a:t>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09939" y="4259243"/>
            <a:ext cx="7322748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559"/>
              </a:lnSpc>
              <a:spcBef>
                <a:spcPct val="0"/>
              </a:spcBef>
            </a:pPr>
            <a:r>
              <a:rPr lang="en-US" sz="3779">
                <a:solidFill>
                  <a:srgbClr val="000000"/>
                </a:solidFill>
                <a:latin typeface="Hagrid Light"/>
              </a:rPr>
              <a:t>Atenção à Pauta Histórica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76824" y="4438943"/>
            <a:ext cx="1140607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Hagrid Light"/>
              </a:rPr>
              <a:t>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09939" y="6823380"/>
            <a:ext cx="9492161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559"/>
              </a:lnSpc>
              <a:spcBef>
                <a:spcPct val="0"/>
              </a:spcBef>
            </a:pPr>
            <a:r>
              <a:rPr lang="en-US" sz="3779" dirty="0" err="1">
                <a:solidFill>
                  <a:srgbClr val="000000"/>
                </a:solidFill>
                <a:latin typeface="Hagrid Light"/>
              </a:rPr>
              <a:t>Respeito</a:t>
            </a:r>
            <a:r>
              <a:rPr lang="en-US" sz="3779" dirty="0">
                <a:solidFill>
                  <a:srgbClr val="000000"/>
                </a:solidFill>
                <a:latin typeface="Hagrid Light"/>
              </a:rPr>
              <a:t> </a:t>
            </a:r>
            <a:r>
              <a:rPr lang="en-US" sz="3779" dirty="0" err="1">
                <a:solidFill>
                  <a:srgbClr val="000000"/>
                </a:solidFill>
                <a:latin typeface="Hagrid Light"/>
              </a:rPr>
              <a:t>aos</a:t>
            </a:r>
            <a:r>
              <a:rPr lang="en-US" sz="3779" dirty="0">
                <a:solidFill>
                  <a:srgbClr val="000000"/>
                </a:solidFill>
                <a:latin typeface="Hagrid Light"/>
              </a:rPr>
              <a:t> Regimes </a:t>
            </a:r>
            <a:r>
              <a:rPr lang="en-US" sz="3779" dirty="0" err="1">
                <a:solidFill>
                  <a:srgbClr val="000000"/>
                </a:solidFill>
                <a:latin typeface="Hagrid Light"/>
              </a:rPr>
              <a:t>Previdenciários</a:t>
            </a:r>
            <a:endParaRPr lang="en-US" sz="3779" dirty="0">
              <a:solidFill>
                <a:srgbClr val="000000"/>
              </a:solidFill>
              <a:latin typeface="Hagrid Ligh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323819" y="6985305"/>
            <a:ext cx="1140607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r">
              <a:lnSpc>
                <a:spcPts val="5652"/>
              </a:lnSpc>
              <a:spcBef>
                <a:spcPct val="0"/>
              </a:spcBef>
            </a:pPr>
            <a:r>
              <a:rPr lang="en-US" sz="3600" u="none" dirty="0">
                <a:solidFill>
                  <a:srgbClr val="FFFFFF"/>
                </a:solidFill>
                <a:latin typeface="Hagrid Light"/>
              </a:rPr>
              <a:t>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09939" y="5541312"/>
            <a:ext cx="9083730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559"/>
              </a:lnSpc>
              <a:spcBef>
                <a:spcPct val="0"/>
              </a:spcBef>
            </a:pPr>
            <a:r>
              <a:rPr lang="en-US" sz="3779">
                <a:solidFill>
                  <a:srgbClr val="000000"/>
                </a:solidFill>
                <a:latin typeface="Hagrid Light"/>
              </a:rPr>
              <a:t>Estímulo à Permanência na Carreira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276824" y="5718784"/>
            <a:ext cx="1157145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Hagrid Light"/>
              </a:rPr>
              <a:t>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09939" y="8105448"/>
            <a:ext cx="9083730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559"/>
              </a:lnSpc>
              <a:spcBef>
                <a:spcPct val="0"/>
              </a:spcBef>
            </a:pPr>
            <a:r>
              <a:rPr lang="en-US" sz="3779">
                <a:solidFill>
                  <a:srgbClr val="000000"/>
                </a:solidFill>
                <a:latin typeface="Hagrid Light"/>
              </a:rPr>
              <a:t>Distribuição Equitativa de Recursos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340358" y="8278465"/>
            <a:ext cx="1107529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r">
              <a:lnSpc>
                <a:spcPts val="5652"/>
              </a:lnSpc>
              <a:spcBef>
                <a:spcPct val="0"/>
              </a:spcBef>
            </a:pPr>
            <a:r>
              <a:rPr lang="en-US" sz="3600" u="none" dirty="0">
                <a:solidFill>
                  <a:srgbClr val="FFFFFF"/>
                </a:solidFill>
                <a:latin typeface="Hagrid Light"/>
              </a:rPr>
              <a:t>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888749" y="2169409"/>
            <a:ext cx="4141816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FDE511"/>
                </a:solidFill>
                <a:latin typeface="Hagrid Medium"/>
              </a:rPr>
              <a:t>Premissas</a:t>
            </a:r>
          </a:p>
        </p:txBody>
      </p:sp>
      <p:sp>
        <p:nvSpPr>
          <p:cNvPr id="24" name="Freeform 24"/>
          <p:cNvSpPr/>
          <p:nvPr/>
        </p:nvSpPr>
        <p:spPr>
          <a:xfrm rot="4199473">
            <a:off x="15959667" y="-347054"/>
            <a:ext cx="4656667" cy="4114800"/>
          </a:xfrm>
          <a:custGeom>
            <a:avLst/>
            <a:gdLst/>
            <a:ahLst/>
            <a:cxnLst/>
            <a:rect l="l" t="t" r="r" b="b"/>
            <a:pathLst>
              <a:path w="4656667" h="4114800">
                <a:moveTo>
                  <a:pt x="0" y="0"/>
                </a:moveTo>
                <a:lnTo>
                  <a:pt x="4656666" y="0"/>
                </a:lnTo>
                <a:lnTo>
                  <a:pt x="46566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-1455281" y="8672177"/>
            <a:ext cx="3229646" cy="3229646"/>
          </a:xfrm>
          <a:custGeom>
            <a:avLst/>
            <a:gdLst/>
            <a:ahLst/>
            <a:cxnLst/>
            <a:rect l="l" t="t" r="r" b="b"/>
            <a:pathLst>
              <a:path w="3229646" h="3229646">
                <a:moveTo>
                  <a:pt x="0" y="0"/>
                </a:moveTo>
                <a:lnTo>
                  <a:pt x="3229646" y="0"/>
                </a:lnTo>
                <a:lnTo>
                  <a:pt x="3229646" y="3229646"/>
                </a:lnTo>
                <a:lnTo>
                  <a:pt x="0" y="32296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00138" y="3179059"/>
            <a:ext cx="771999" cy="77199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800138" y="4458899"/>
            <a:ext cx="771999" cy="77199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-1087020" y="1710346"/>
            <a:ext cx="7315200" cy="1997849"/>
          </a:xfrm>
          <a:custGeom>
            <a:avLst/>
            <a:gdLst/>
            <a:ahLst/>
            <a:cxnLst/>
            <a:rect l="l" t="t" r="r" b="b"/>
            <a:pathLst>
              <a:path w="7315200" h="1997849">
                <a:moveTo>
                  <a:pt x="0" y="0"/>
                </a:moveTo>
                <a:lnTo>
                  <a:pt x="7315200" y="0"/>
                </a:lnTo>
                <a:lnTo>
                  <a:pt x="7315200" y="1997848"/>
                </a:lnTo>
                <a:lnTo>
                  <a:pt x="0" y="19978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6996880" y="2977175"/>
            <a:ext cx="9492161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3779">
                <a:solidFill>
                  <a:srgbClr val="000000"/>
                </a:solidFill>
                <a:latin typeface="Hagrid Light"/>
              </a:rPr>
              <a:t>Manter as boas características atuais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199378" y="3162341"/>
            <a:ext cx="1107529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52"/>
              </a:lnSpc>
            </a:pPr>
            <a:r>
              <a:rPr lang="en-US" sz="3600">
                <a:solidFill>
                  <a:srgbClr val="FFFFFF"/>
                </a:solidFill>
                <a:latin typeface="Hagrid Light"/>
              </a:rPr>
              <a:t>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96880" y="4259243"/>
            <a:ext cx="11072045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559"/>
              </a:lnSpc>
              <a:spcBef>
                <a:spcPct val="0"/>
              </a:spcBef>
            </a:pPr>
            <a:r>
              <a:rPr lang="en-US" sz="3779">
                <a:solidFill>
                  <a:srgbClr val="000000"/>
                </a:solidFill>
                <a:latin typeface="Hagrid Light"/>
              </a:rPr>
              <a:t>Não prejudicar nenhum nível de classificação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182840" y="4438943"/>
            <a:ext cx="1140607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r">
              <a:lnSpc>
                <a:spcPts val="5652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Hagrid Light"/>
              </a:rPr>
              <a:t>7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888749" y="2169409"/>
            <a:ext cx="4141816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FDE511"/>
                </a:solidFill>
                <a:latin typeface="Hagrid Medium"/>
              </a:rPr>
              <a:t>Premissas</a:t>
            </a:r>
          </a:p>
        </p:txBody>
      </p:sp>
      <p:sp>
        <p:nvSpPr>
          <p:cNvPr id="24" name="Freeform 24"/>
          <p:cNvSpPr/>
          <p:nvPr/>
        </p:nvSpPr>
        <p:spPr>
          <a:xfrm rot="4199473">
            <a:off x="15959667" y="-347054"/>
            <a:ext cx="4656667" cy="4114800"/>
          </a:xfrm>
          <a:custGeom>
            <a:avLst/>
            <a:gdLst/>
            <a:ahLst/>
            <a:cxnLst/>
            <a:rect l="l" t="t" r="r" b="b"/>
            <a:pathLst>
              <a:path w="4656667" h="4114800">
                <a:moveTo>
                  <a:pt x="0" y="0"/>
                </a:moveTo>
                <a:lnTo>
                  <a:pt x="4656666" y="0"/>
                </a:lnTo>
                <a:lnTo>
                  <a:pt x="46566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-1455281" y="8672177"/>
            <a:ext cx="3229646" cy="3229646"/>
          </a:xfrm>
          <a:custGeom>
            <a:avLst/>
            <a:gdLst/>
            <a:ahLst/>
            <a:cxnLst/>
            <a:rect l="l" t="t" r="r" b="b"/>
            <a:pathLst>
              <a:path w="3229646" h="3229646">
                <a:moveTo>
                  <a:pt x="0" y="0"/>
                </a:moveTo>
                <a:lnTo>
                  <a:pt x="3229646" y="0"/>
                </a:lnTo>
                <a:lnTo>
                  <a:pt x="3229646" y="3229646"/>
                </a:lnTo>
                <a:lnTo>
                  <a:pt x="0" y="32296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420267">
            <a:off x="15158121" y="-3311429"/>
            <a:ext cx="15581762" cy="16909859"/>
          </a:xfrm>
          <a:custGeom>
            <a:avLst/>
            <a:gdLst/>
            <a:ahLst/>
            <a:cxnLst/>
            <a:rect l="l" t="t" r="r" b="b"/>
            <a:pathLst>
              <a:path w="15581762" h="16909859">
                <a:moveTo>
                  <a:pt x="0" y="0"/>
                </a:moveTo>
                <a:lnTo>
                  <a:pt x="15581762" y="0"/>
                </a:lnTo>
                <a:lnTo>
                  <a:pt x="15581762" y="16909858"/>
                </a:lnTo>
                <a:lnTo>
                  <a:pt x="0" y="169098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061974" y="8373146"/>
            <a:ext cx="3074485" cy="3143061"/>
          </a:xfrm>
          <a:custGeom>
            <a:avLst/>
            <a:gdLst/>
            <a:ahLst/>
            <a:cxnLst/>
            <a:rect l="l" t="t" r="r" b="b"/>
            <a:pathLst>
              <a:path w="3074485" h="3143061">
                <a:moveTo>
                  <a:pt x="0" y="0"/>
                </a:moveTo>
                <a:lnTo>
                  <a:pt x="3074485" y="0"/>
                </a:lnTo>
                <a:lnTo>
                  <a:pt x="3074485" y="3143061"/>
                </a:lnTo>
                <a:lnTo>
                  <a:pt x="0" y="31430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1372587" y="-1464640"/>
            <a:ext cx="3229646" cy="3229646"/>
          </a:xfrm>
          <a:custGeom>
            <a:avLst/>
            <a:gdLst/>
            <a:ahLst/>
            <a:cxnLst/>
            <a:rect l="l" t="t" r="r" b="b"/>
            <a:pathLst>
              <a:path w="3229646" h="3229646">
                <a:moveTo>
                  <a:pt x="0" y="0"/>
                </a:moveTo>
                <a:lnTo>
                  <a:pt x="3229646" y="0"/>
                </a:lnTo>
                <a:lnTo>
                  <a:pt x="3229646" y="3229645"/>
                </a:lnTo>
                <a:lnTo>
                  <a:pt x="0" y="32296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388851" y="178061"/>
            <a:ext cx="7510297" cy="2051132"/>
          </a:xfrm>
          <a:custGeom>
            <a:avLst/>
            <a:gdLst/>
            <a:ahLst/>
            <a:cxnLst/>
            <a:rect l="l" t="t" r="r" b="b"/>
            <a:pathLst>
              <a:path w="7510297" h="2051132">
                <a:moveTo>
                  <a:pt x="0" y="0"/>
                </a:moveTo>
                <a:lnTo>
                  <a:pt x="7510297" y="0"/>
                </a:lnTo>
                <a:lnTo>
                  <a:pt x="7510297" y="2051131"/>
                </a:lnTo>
                <a:lnTo>
                  <a:pt x="0" y="20511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738123" y="557860"/>
            <a:ext cx="10863257" cy="929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160"/>
              </a:lnSpc>
              <a:spcBef>
                <a:spcPct val="0"/>
              </a:spcBef>
            </a:pPr>
            <a:r>
              <a:rPr lang="en-US" sz="6800" dirty="0" err="1">
                <a:solidFill>
                  <a:srgbClr val="FDE511"/>
                </a:solidFill>
                <a:latin typeface="Hagrid Medium"/>
              </a:rPr>
              <a:t>Deliberações</a:t>
            </a:r>
            <a:endParaRPr lang="en-US" sz="6800" dirty="0">
              <a:solidFill>
                <a:srgbClr val="FDE511"/>
              </a:solidFill>
              <a:latin typeface="Hagrid Medium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397041" y="2483305"/>
            <a:ext cx="771999" cy="77199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7041" y="3628288"/>
            <a:ext cx="771999" cy="771999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98762" y="4701116"/>
            <a:ext cx="771999" cy="771999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98763" y="5755879"/>
            <a:ext cx="771999" cy="771999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771989" y="3434786"/>
            <a:ext cx="12750634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3779">
                <a:solidFill>
                  <a:srgbClr val="000000"/>
                </a:solidFill>
                <a:latin typeface="Hagrid Light"/>
              </a:rPr>
              <a:t>Reduzir o interstício de Progressão para 12 meses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9902" y="2481050"/>
            <a:ext cx="1107529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52"/>
              </a:lnSpc>
            </a:pPr>
            <a:r>
              <a:rPr lang="en-US" sz="3600" dirty="0">
                <a:solidFill>
                  <a:srgbClr val="FFFFFF"/>
                </a:solidFill>
                <a:latin typeface="Hagrid Light"/>
              </a:rPr>
              <a:t>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71989" y="4706778"/>
            <a:ext cx="12798259" cy="552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>
              <a:lnSpc>
                <a:spcPts val="4914"/>
              </a:lnSpc>
            </a:pPr>
            <a:r>
              <a:rPr lang="en-US" sz="3779" dirty="0">
                <a:solidFill>
                  <a:srgbClr val="000000"/>
                </a:solidFill>
                <a:latin typeface="Hagrid Light"/>
              </a:rPr>
              <a:t>Piso de 3 </a:t>
            </a:r>
            <a:r>
              <a:rPr lang="en-US" sz="3779" dirty="0" err="1">
                <a:solidFill>
                  <a:srgbClr val="000000"/>
                </a:solidFill>
                <a:latin typeface="Hagrid Light"/>
              </a:rPr>
              <a:t>salários</a:t>
            </a:r>
            <a:r>
              <a:rPr lang="en-US" sz="3779" dirty="0">
                <a:solidFill>
                  <a:srgbClr val="000000"/>
                </a:solidFill>
                <a:latin typeface="Hagrid Light"/>
              </a:rPr>
              <a:t> </a:t>
            </a:r>
            <a:r>
              <a:rPr lang="en-US" sz="3779" dirty="0" err="1">
                <a:solidFill>
                  <a:srgbClr val="000000"/>
                </a:solidFill>
                <a:latin typeface="Hagrid Light"/>
              </a:rPr>
              <a:t>mínimos</a:t>
            </a:r>
            <a:endParaRPr lang="en-US" sz="3779" dirty="0">
              <a:solidFill>
                <a:srgbClr val="000000"/>
              </a:solidFill>
              <a:latin typeface="Hagrid Ligh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28459" y="3652116"/>
            <a:ext cx="1140607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Hagrid Light"/>
              </a:rPr>
              <a:t>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771989" y="5727299"/>
            <a:ext cx="13123965" cy="646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291"/>
              </a:lnSpc>
            </a:pPr>
            <a:r>
              <a:rPr lang="en-US" sz="3779">
                <a:solidFill>
                  <a:srgbClr val="000000"/>
                </a:solidFill>
                <a:latin typeface="Hagrid Light"/>
              </a:rPr>
              <a:t>Reajuste dos percentuais de incentivo à Qualificação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8459" y="4759538"/>
            <a:ext cx="1157145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r">
              <a:lnSpc>
                <a:spcPts val="5652"/>
              </a:lnSpc>
              <a:spcBef>
                <a:spcPct val="0"/>
              </a:spcBef>
            </a:pPr>
            <a:r>
              <a:rPr lang="en-US" sz="3600" u="none" dirty="0">
                <a:solidFill>
                  <a:srgbClr val="FFFFFF"/>
                </a:solidFill>
                <a:latin typeface="Hagrid Light"/>
              </a:rPr>
              <a:t>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8075" y="5751000"/>
            <a:ext cx="1107529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r">
              <a:lnSpc>
                <a:spcPts val="5652"/>
              </a:lnSpc>
              <a:spcBef>
                <a:spcPct val="0"/>
              </a:spcBef>
            </a:pPr>
            <a:r>
              <a:rPr lang="en-US" sz="3600" dirty="0">
                <a:solidFill>
                  <a:srgbClr val="FFFFFF"/>
                </a:solidFill>
                <a:latin typeface="Hagrid Light"/>
              </a:rPr>
              <a:t>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771989" y="2289804"/>
            <a:ext cx="13123965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3779" dirty="0" err="1">
                <a:solidFill>
                  <a:srgbClr val="000000"/>
                </a:solidFill>
                <a:latin typeface="Hagrid Light"/>
              </a:rPr>
              <a:t>Recomposição</a:t>
            </a:r>
            <a:r>
              <a:rPr lang="en-US" sz="3779" dirty="0">
                <a:solidFill>
                  <a:srgbClr val="000000"/>
                </a:solidFill>
                <a:latin typeface="Hagrid Light"/>
              </a:rPr>
              <a:t> das </a:t>
            </a:r>
            <a:r>
              <a:rPr lang="en-US" sz="3779" dirty="0" err="1">
                <a:solidFill>
                  <a:srgbClr val="000000"/>
                </a:solidFill>
                <a:latin typeface="Hagrid Light"/>
              </a:rPr>
              <a:t>Perdas</a:t>
            </a:r>
            <a:r>
              <a:rPr lang="en-US" sz="3779" dirty="0">
                <a:solidFill>
                  <a:srgbClr val="000000"/>
                </a:solidFill>
                <a:latin typeface="Hagrid Light"/>
              </a:rPr>
              <a:t> </a:t>
            </a:r>
            <a:r>
              <a:rPr lang="en-US" sz="3779" dirty="0" err="1">
                <a:solidFill>
                  <a:srgbClr val="000000"/>
                </a:solidFill>
                <a:latin typeface="Hagrid Light"/>
              </a:rPr>
              <a:t>Inflacionárias</a:t>
            </a:r>
            <a:endParaRPr lang="en-US" sz="3779" dirty="0">
              <a:solidFill>
                <a:srgbClr val="000000"/>
              </a:solidFill>
              <a:latin typeface="Hagrid Light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1414878" y="6980494"/>
            <a:ext cx="771999" cy="771999"/>
            <a:chOff x="0" y="0"/>
            <a:chExt cx="6350000" cy="6350000"/>
          </a:xfrm>
        </p:grpSpPr>
        <p:sp>
          <p:nvSpPr>
            <p:cNvPr id="24" name="Freeform 2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02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862835" y="7003900"/>
            <a:ext cx="1107529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52"/>
              </a:lnSpc>
            </a:pPr>
            <a:r>
              <a:rPr lang="en-US" sz="3600" dirty="0">
                <a:solidFill>
                  <a:srgbClr val="FFFFFF"/>
                </a:solidFill>
                <a:latin typeface="Hagrid Light"/>
              </a:rPr>
              <a:t>5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792875" y="6853669"/>
            <a:ext cx="13839611" cy="1181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l">
              <a:lnSpc>
                <a:spcPts val="4914"/>
              </a:lnSpc>
            </a:pPr>
            <a:r>
              <a:rPr lang="en-US" sz="3779" dirty="0" err="1">
                <a:solidFill>
                  <a:srgbClr val="000000"/>
                </a:solidFill>
                <a:latin typeface="Hagrid Light"/>
              </a:rPr>
              <a:t>Analisar</a:t>
            </a:r>
            <a:r>
              <a:rPr lang="en-US" sz="3779" dirty="0">
                <a:solidFill>
                  <a:srgbClr val="000000"/>
                </a:solidFill>
                <a:latin typeface="Hagrid Light"/>
              </a:rPr>
              <a:t> junto à CNSC </a:t>
            </a:r>
            <a:r>
              <a:rPr lang="en-US" sz="3779" dirty="0" err="1">
                <a:solidFill>
                  <a:srgbClr val="000000"/>
                </a:solidFill>
                <a:latin typeface="Hagrid Light"/>
              </a:rPr>
              <a:t>quanto</a:t>
            </a:r>
            <a:r>
              <a:rPr lang="en-US" sz="3779" dirty="0">
                <a:solidFill>
                  <a:srgbClr val="000000"/>
                </a:solidFill>
                <a:latin typeface="Hagrid Light"/>
              </a:rPr>
              <a:t> à </a:t>
            </a:r>
            <a:r>
              <a:rPr lang="en-US" sz="3779" dirty="0" err="1">
                <a:solidFill>
                  <a:srgbClr val="000000"/>
                </a:solidFill>
                <a:latin typeface="Hagrid Light"/>
              </a:rPr>
              <a:t>possibilidade</a:t>
            </a:r>
            <a:r>
              <a:rPr lang="en-US" sz="3779" dirty="0">
                <a:solidFill>
                  <a:srgbClr val="000000"/>
                </a:solidFill>
                <a:latin typeface="Hagrid Light"/>
              </a:rPr>
              <a:t> de:</a:t>
            </a:r>
          </a:p>
          <a:p>
            <a:pPr marL="571500" lvl="1" indent="-571500" algn="l">
              <a:lnSpc>
                <a:spcPts val="4914"/>
              </a:lnSpc>
              <a:buFont typeface="Arial" panose="020B0604020202020204" pitchFamily="34" charset="0"/>
              <a:buChar char="•"/>
            </a:pPr>
            <a:endParaRPr lang="en-US" sz="3779" dirty="0">
              <a:solidFill>
                <a:srgbClr val="000000"/>
              </a:solidFill>
              <a:latin typeface="Hagrid Light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7C4E93A-D01A-7B26-10B6-5DBC7CD83C8D}"/>
              </a:ext>
            </a:extLst>
          </p:cNvPr>
          <p:cNvSpPr txBox="1"/>
          <p:nvPr/>
        </p:nvSpPr>
        <p:spPr>
          <a:xfrm>
            <a:off x="3412685" y="7366493"/>
            <a:ext cx="15789715" cy="2509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1" indent="-571500" algn="l">
              <a:lnSpc>
                <a:spcPts val="4914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Ampliação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de IV para VIII </a:t>
            </a: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Níves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Capacitação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</a:t>
            </a:r>
          </a:p>
          <a:p>
            <a:pPr marL="571500" lvl="1" indent="-571500" algn="l">
              <a:lnSpc>
                <a:spcPts val="4914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Implementaçãõ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do RSC para a  </a:t>
            </a: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carreira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do PCCTAE</a:t>
            </a:r>
          </a:p>
          <a:p>
            <a:pPr marL="571500" lvl="1" indent="-571500">
              <a:lnSpc>
                <a:spcPts val="4914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Correlações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entre </a:t>
            </a: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níveis</a:t>
            </a:r>
            <a:endParaRPr lang="en-US" sz="2800" dirty="0">
              <a:solidFill>
                <a:srgbClr val="000000"/>
              </a:solidFill>
              <a:latin typeface="Hagrid Light"/>
            </a:endParaRPr>
          </a:p>
          <a:p>
            <a:pPr marL="571500" lvl="1" indent="-571500" algn="l">
              <a:lnSpc>
                <a:spcPts val="4914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Construções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cenários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que </a:t>
            </a: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não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gerem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VBC </a:t>
            </a: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ou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riscos</a:t>
            </a:r>
            <a:r>
              <a:rPr lang="en-US" sz="2800" dirty="0">
                <a:solidFill>
                  <a:srgbClr val="000000"/>
                </a:solidFill>
                <a:latin typeface="Hagrid Light"/>
              </a:rPr>
              <a:t> no </a:t>
            </a:r>
            <a:r>
              <a:rPr lang="en-US" sz="2800" dirty="0" err="1">
                <a:solidFill>
                  <a:srgbClr val="000000"/>
                </a:solidFill>
                <a:latin typeface="Hagrid Light"/>
              </a:rPr>
              <a:t>reposicionamentos</a:t>
            </a:r>
            <a:endParaRPr lang="en-US" sz="2800" dirty="0">
              <a:solidFill>
                <a:srgbClr val="000000"/>
              </a:solidFill>
              <a:latin typeface="Hagrid 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7666" y="4395788"/>
            <a:ext cx="15692667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232"/>
              </a:lnSpc>
              <a:spcBef>
                <a:spcPct val="0"/>
              </a:spcBef>
            </a:pPr>
            <a:r>
              <a:rPr lang="en-US" sz="9360" dirty="0" err="1">
                <a:solidFill>
                  <a:srgbClr val="F60202"/>
                </a:solidFill>
                <a:latin typeface="Hagrid Medium"/>
              </a:rPr>
              <a:t>Tabela</a:t>
            </a:r>
            <a:endParaRPr lang="en-US" sz="9360" dirty="0">
              <a:solidFill>
                <a:srgbClr val="F60202"/>
              </a:solidFill>
              <a:latin typeface="Hagrid Medium"/>
            </a:endParaRPr>
          </a:p>
        </p:txBody>
      </p:sp>
      <p:sp>
        <p:nvSpPr>
          <p:cNvPr id="3" name="Freeform 3"/>
          <p:cNvSpPr/>
          <p:nvPr/>
        </p:nvSpPr>
        <p:spPr>
          <a:xfrm rot="4199473">
            <a:off x="15147000" y="-1088717"/>
            <a:ext cx="8510884" cy="7520527"/>
          </a:xfrm>
          <a:custGeom>
            <a:avLst/>
            <a:gdLst/>
            <a:ahLst/>
            <a:cxnLst/>
            <a:rect l="l" t="t" r="r" b="b"/>
            <a:pathLst>
              <a:path w="8510884" h="7520527">
                <a:moveTo>
                  <a:pt x="0" y="0"/>
                </a:moveTo>
                <a:lnTo>
                  <a:pt x="8510884" y="0"/>
                </a:lnTo>
                <a:lnTo>
                  <a:pt x="8510884" y="7520527"/>
                </a:lnTo>
                <a:lnTo>
                  <a:pt x="0" y="75205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4199473">
            <a:off x="-2695862" y="8296328"/>
            <a:ext cx="8510884" cy="7520527"/>
          </a:xfrm>
          <a:custGeom>
            <a:avLst/>
            <a:gdLst/>
            <a:ahLst/>
            <a:cxnLst/>
            <a:rect l="l" t="t" r="r" b="b"/>
            <a:pathLst>
              <a:path w="8510884" h="7520527">
                <a:moveTo>
                  <a:pt x="0" y="0"/>
                </a:moveTo>
                <a:lnTo>
                  <a:pt x="8510884" y="0"/>
                </a:lnTo>
                <a:lnTo>
                  <a:pt x="8510884" y="7520527"/>
                </a:lnTo>
                <a:lnTo>
                  <a:pt x="0" y="75205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314468" y="6948192"/>
            <a:ext cx="9944832" cy="172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32"/>
              </a:lnSpc>
            </a:pPr>
            <a:r>
              <a:rPr lang="en-US" sz="3777">
                <a:solidFill>
                  <a:srgbClr val="000000"/>
                </a:solidFill>
                <a:latin typeface="Stars &amp; Love"/>
              </a:rPr>
              <a:t>"Nada é mais poderoso do que uma ideia que chegou no tempo certo."</a:t>
            </a:r>
          </a:p>
          <a:p>
            <a:pPr algn="r">
              <a:lnSpc>
                <a:spcPts val="4532"/>
              </a:lnSpc>
            </a:pPr>
            <a:r>
              <a:rPr lang="en-US" sz="3777">
                <a:solidFill>
                  <a:srgbClr val="000000"/>
                </a:solidFill>
                <a:latin typeface="Stars &amp; Love"/>
              </a:rPr>
              <a:t>                             Victor Hugo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4199473">
            <a:off x="15147000" y="-1088717"/>
            <a:ext cx="8510884" cy="7520527"/>
          </a:xfrm>
          <a:custGeom>
            <a:avLst/>
            <a:gdLst/>
            <a:ahLst/>
            <a:cxnLst/>
            <a:rect l="l" t="t" r="r" b="b"/>
            <a:pathLst>
              <a:path w="8510884" h="7520527">
                <a:moveTo>
                  <a:pt x="0" y="0"/>
                </a:moveTo>
                <a:lnTo>
                  <a:pt x="8510884" y="0"/>
                </a:lnTo>
                <a:lnTo>
                  <a:pt x="8510884" y="7520527"/>
                </a:lnTo>
                <a:lnTo>
                  <a:pt x="0" y="7520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4199473">
            <a:off x="-2695862" y="8296328"/>
            <a:ext cx="8510884" cy="7520527"/>
          </a:xfrm>
          <a:custGeom>
            <a:avLst/>
            <a:gdLst/>
            <a:ahLst/>
            <a:cxnLst/>
            <a:rect l="l" t="t" r="r" b="b"/>
            <a:pathLst>
              <a:path w="8510884" h="7520527">
                <a:moveTo>
                  <a:pt x="0" y="0"/>
                </a:moveTo>
                <a:lnTo>
                  <a:pt x="8510884" y="0"/>
                </a:lnTo>
                <a:lnTo>
                  <a:pt x="8510884" y="7520527"/>
                </a:lnTo>
                <a:lnTo>
                  <a:pt x="0" y="7520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22075BE-BCFA-517E-E735-89B5EFE15B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8" t="19792" r="21303" b="21875"/>
          <a:stretch/>
        </p:blipFill>
        <p:spPr bwMode="auto">
          <a:xfrm>
            <a:off x="1143000" y="1028700"/>
            <a:ext cx="16535400" cy="873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075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81198CC-8A6A-5977-843D-A6F74A1762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2" t="18750" r="36530" b="12500"/>
          <a:stretch/>
        </p:blipFill>
        <p:spPr bwMode="auto">
          <a:xfrm>
            <a:off x="4800600" y="419100"/>
            <a:ext cx="7543800" cy="976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450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183732">
            <a:off x="9159516" y="-11018263"/>
            <a:ext cx="12120699" cy="13153796"/>
          </a:xfrm>
          <a:custGeom>
            <a:avLst/>
            <a:gdLst/>
            <a:ahLst/>
            <a:cxnLst/>
            <a:rect l="l" t="t" r="r" b="b"/>
            <a:pathLst>
              <a:path w="12120699" h="13153796">
                <a:moveTo>
                  <a:pt x="0" y="0"/>
                </a:moveTo>
                <a:lnTo>
                  <a:pt x="12120699" y="0"/>
                </a:lnTo>
                <a:lnTo>
                  <a:pt x="12120699" y="13153796"/>
                </a:lnTo>
                <a:lnTo>
                  <a:pt x="0" y="131537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771525" y="2925584"/>
            <a:ext cx="16744950" cy="3769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054"/>
              </a:lnSpc>
              <a:spcBef>
                <a:spcPct val="0"/>
              </a:spcBef>
            </a:pPr>
            <a:r>
              <a:rPr lang="en-US" sz="21467" u="none">
                <a:solidFill>
                  <a:srgbClr val="1B9211"/>
                </a:solidFill>
                <a:latin typeface="Hagrid Medium"/>
              </a:rPr>
              <a:t>Obrigado!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449806" y="2677928"/>
            <a:ext cx="11388388" cy="57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3999">
                <a:solidFill>
                  <a:srgbClr val="F60202"/>
                </a:solidFill>
                <a:latin typeface="Hagrid Light"/>
              </a:rPr>
              <a:t>PROPOSTA DE CARREIRA</a:t>
            </a:r>
          </a:p>
        </p:txBody>
      </p:sp>
      <p:sp>
        <p:nvSpPr>
          <p:cNvPr id="5" name="Freeform 5"/>
          <p:cNvSpPr/>
          <p:nvPr/>
        </p:nvSpPr>
        <p:spPr>
          <a:xfrm rot="-7133115">
            <a:off x="-381480" y="7356593"/>
            <a:ext cx="5350632" cy="4689099"/>
          </a:xfrm>
          <a:custGeom>
            <a:avLst/>
            <a:gdLst/>
            <a:ahLst/>
            <a:cxnLst/>
            <a:rect l="l" t="t" r="r" b="b"/>
            <a:pathLst>
              <a:path w="5350632" h="4689099">
                <a:moveTo>
                  <a:pt x="0" y="0"/>
                </a:moveTo>
                <a:lnTo>
                  <a:pt x="5350632" y="0"/>
                </a:lnTo>
                <a:lnTo>
                  <a:pt x="5350632" y="4689099"/>
                </a:lnTo>
                <a:lnTo>
                  <a:pt x="0" y="46890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688332">
            <a:off x="-2164884" y="-2437848"/>
            <a:ext cx="4656667" cy="4114800"/>
          </a:xfrm>
          <a:custGeom>
            <a:avLst/>
            <a:gdLst/>
            <a:ahLst/>
            <a:cxnLst/>
            <a:rect l="l" t="t" r="r" b="b"/>
            <a:pathLst>
              <a:path w="4656667" h="4114800">
                <a:moveTo>
                  <a:pt x="0" y="0"/>
                </a:moveTo>
                <a:lnTo>
                  <a:pt x="4656667" y="0"/>
                </a:lnTo>
                <a:lnTo>
                  <a:pt x="46566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7670172">
            <a:off x="15188142" y="8017906"/>
            <a:ext cx="4656667" cy="4114800"/>
          </a:xfrm>
          <a:custGeom>
            <a:avLst/>
            <a:gdLst/>
            <a:ahLst/>
            <a:cxnLst/>
            <a:rect l="l" t="t" r="r" b="b"/>
            <a:pathLst>
              <a:path w="4656667" h="4114800">
                <a:moveTo>
                  <a:pt x="0" y="0"/>
                </a:moveTo>
                <a:lnTo>
                  <a:pt x="4656666" y="0"/>
                </a:lnTo>
                <a:lnTo>
                  <a:pt x="46566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582</Words>
  <Application>Microsoft Office PowerPoint</Application>
  <PresentationFormat>Personalizar</PresentationFormat>
  <Paragraphs>159</Paragraphs>
  <Slides>24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8" baseType="lpstr">
      <vt:lpstr>Bree Serif</vt:lpstr>
      <vt:lpstr>Arimo Bold</vt:lpstr>
      <vt:lpstr>Hagrid Light</vt:lpstr>
      <vt:lpstr>Poppins Medium Bold</vt:lpstr>
      <vt:lpstr>Hagrid Medium</vt:lpstr>
      <vt:lpstr>Arimo</vt:lpstr>
      <vt:lpstr>Calibri</vt:lpstr>
      <vt:lpstr>Hagrid Ultra-Bold</vt:lpstr>
      <vt:lpstr>Hagrid</vt:lpstr>
      <vt:lpstr>Stars &amp; Love</vt:lpstr>
      <vt:lpstr>Poppins Medium</vt:lpstr>
      <vt:lpstr>Glacial Indifference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Proposta Fasubra - Completa</dc:title>
  <dc:creator>Cláudia</dc:creator>
  <cp:lastModifiedBy>claudia lossio</cp:lastModifiedBy>
  <cp:revision>3</cp:revision>
  <dcterms:created xsi:type="dcterms:W3CDTF">2006-08-16T00:00:00Z</dcterms:created>
  <dcterms:modified xsi:type="dcterms:W3CDTF">2023-10-10T14:02:47Z</dcterms:modified>
  <dc:identifier>DAFqMye_EZE</dc:identifier>
</cp:coreProperties>
</file>